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32918400" cy="438912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C53F"/>
    <a:srgbClr val="BADC8C"/>
    <a:srgbClr val="C9E4A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2"/>
    <p:restoredTop sz="94712"/>
  </p:normalViewPr>
  <p:slideViewPr>
    <p:cSldViewPr>
      <p:cViewPr varScale="1">
        <p:scale>
          <a:sx n="15" d="100"/>
          <a:sy n="15" d="100"/>
        </p:scale>
        <p:origin x="3152" y="440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55ABA-A7B6-410C-BCD2-BC510FA89F00}" type="datetimeFigureOut">
              <a:rPr lang="en-US" smtClean="0"/>
              <a:t>5/21/19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C4CD3-A05A-486D-A37F-FE06060C7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23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C4CD3-A05A-486D-A37F-FE06060C72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70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3634723"/>
            <a:ext cx="27980640" cy="940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24871680"/>
            <a:ext cx="2304288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52E0-09DB-48C5-A845-3EC825C782BC}" type="datetimeFigureOut">
              <a:rPr lang="en-US" smtClean="0"/>
              <a:pPr/>
              <a:t>5/21/19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F656-F3E0-4AEF-9A72-D10AA6288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52E0-09DB-48C5-A845-3EC825C782BC}" type="datetimeFigureOut">
              <a:rPr lang="en-US" smtClean="0"/>
              <a:pPr/>
              <a:t>5/21/19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F656-F3E0-4AEF-9A72-D10AA6288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0" y="1757686"/>
            <a:ext cx="7406640" cy="37449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1757686"/>
            <a:ext cx="21671280" cy="37449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52E0-09DB-48C5-A845-3EC825C782BC}" type="datetimeFigureOut">
              <a:rPr lang="en-US" smtClean="0"/>
              <a:pPr/>
              <a:t>5/21/19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F656-F3E0-4AEF-9A72-D10AA6288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52E0-09DB-48C5-A845-3EC825C782BC}" type="datetimeFigureOut">
              <a:rPr lang="en-US" smtClean="0"/>
              <a:pPr/>
              <a:t>5/21/19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F656-F3E0-4AEF-9A72-D10AA6288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28204163"/>
            <a:ext cx="27980640" cy="871728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18602966"/>
            <a:ext cx="27980640" cy="9601197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52E0-09DB-48C5-A845-3EC825C782BC}" type="datetimeFigureOut">
              <a:rPr lang="en-US" smtClean="0"/>
              <a:pPr/>
              <a:t>5/21/19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F656-F3E0-4AEF-9A72-D10AA6288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10241283"/>
            <a:ext cx="14538960" cy="2896616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10241283"/>
            <a:ext cx="14538960" cy="2896616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52E0-09DB-48C5-A845-3EC825C782BC}" type="datetimeFigureOut">
              <a:rPr lang="en-US" smtClean="0"/>
              <a:pPr/>
              <a:t>5/21/19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F656-F3E0-4AEF-9A72-D10AA6288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9824723"/>
            <a:ext cx="14544677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13919200"/>
            <a:ext cx="14544677" cy="25288243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9824723"/>
            <a:ext cx="14550390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13919200"/>
            <a:ext cx="14550390" cy="25288243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52E0-09DB-48C5-A845-3EC825C782BC}" type="datetimeFigureOut">
              <a:rPr lang="en-US" smtClean="0"/>
              <a:pPr/>
              <a:t>5/21/19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F656-F3E0-4AEF-9A72-D10AA6288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52E0-09DB-48C5-A845-3EC825C782BC}" type="datetimeFigureOut">
              <a:rPr lang="en-US" smtClean="0"/>
              <a:pPr/>
              <a:t>5/21/19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F656-F3E0-4AEF-9A72-D10AA6288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52E0-09DB-48C5-A845-3EC825C782BC}" type="datetimeFigureOut">
              <a:rPr lang="en-US" smtClean="0"/>
              <a:pPr/>
              <a:t>5/21/19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F656-F3E0-4AEF-9A72-D10AA6288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1747520"/>
            <a:ext cx="10829927" cy="743712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1747523"/>
            <a:ext cx="18402300" cy="37459923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9184643"/>
            <a:ext cx="10829927" cy="30022803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52E0-09DB-48C5-A845-3EC825C782BC}" type="datetimeFigureOut">
              <a:rPr lang="en-US" smtClean="0"/>
              <a:pPr/>
              <a:t>5/21/19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F656-F3E0-4AEF-9A72-D10AA6288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30723840"/>
            <a:ext cx="19751040" cy="3627123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3921760"/>
            <a:ext cx="19751040" cy="2633472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34350963"/>
            <a:ext cx="19751040" cy="5151117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52E0-09DB-48C5-A845-3EC825C782BC}" type="datetimeFigureOut">
              <a:rPr lang="en-US" smtClean="0"/>
              <a:pPr/>
              <a:t>5/21/19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F656-F3E0-4AEF-9A72-D10AA6288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757683"/>
            <a:ext cx="29626560" cy="73152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10241283"/>
            <a:ext cx="29626560" cy="28966163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40680643"/>
            <a:ext cx="76809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852E0-09DB-48C5-A845-3EC825C782BC}" type="datetimeFigureOut">
              <a:rPr lang="en-US" smtClean="0"/>
              <a:pPr/>
              <a:t>5/21/19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40680643"/>
            <a:ext cx="104241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40680643"/>
            <a:ext cx="76809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1F656-F3E0-4AEF-9A72-D10AA6288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7315200" y="685800"/>
            <a:ext cx="18288000" cy="2769989"/>
          </a:xfrm>
          <a:prstGeom prst="rect">
            <a:avLst/>
          </a:prstGeom>
          <a:gradFill flip="none" rotWithShape="1">
            <a:gsLst>
              <a:gs pos="17000">
                <a:srgbClr val="BADC8C">
                  <a:alpha val="70000"/>
                </a:srgbClr>
              </a:gs>
              <a:gs pos="0">
                <a:srgbClr val="8BC53F">
                  <a:alpha val="70000"/>
                </a:srgbClr>
              </a:gs>
              <a:gs pos="100000">
                <a:schemeClr val="bg1"/>
              </a:gs>
            </a:gsLst>
            <a:path path="rect">
              <a:fillToRect l="50000" t="50000" r="50000" b="50000"/>
            </a:path>
            <a:tileRect/>
          </a:gradFill>
        </p:spPr>
        <p:txBody>
          <a:bodyPr wrap="square" lIns="182880" tIns="0" rIns="182880" bIns="0" rtlCol="0">
            <a:spAutoFit/>
          </a:bodyPr>
          <a:lstStyle/>
          <a:p>
            <a:pPr algn="ctr"/>
            <a:r>
              <a:rPr lang="en-US" sz="6000" b="1" dirty="0"/>
              <a:t>Title of Project</a:t>
            </a:r>
          </a:p>
          <a:p>
            <a:pPr algn="ctr"/>
            <a:r>
              <a:rPr lang="en-US" sz="6000" b="1" dirty="0"/>
              <a:t>Font as shown will fit 3 lines.</a:t>
            </a:r>
          </a:p>
          <a:p>
            <a:pPr algn="ctr"/>
            <a:r>
              <a:rPr lang="en-US" sz="6000" b="1" dirty="0"/>
              <a:t>Center vertically in this box.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132320" y="3505200"/>
            <a:ext cx="18604299" cy="3847207"/>
          </a:xfrm>
          <a:prstGeom prst="rect">
            <a:avLst/>
          </a:prstGeom>
          <a:noFill/>
        </p:spPr>
        <p:txBody>
          <a:bodyPr wrap="square" lIns="182880" tIns="0" rIns="182880" bIns="0" rtlCol="0">
            <a:spAutoFit/>
          </a:bodyPr>
          <a:lstStyle/>
          <a:p>
            <a:pPr algn="ctr"/>
            <a:r>
              <a:rPr lang="en-US" sz="5000" b="1" dirty="0"/>
              <a:t>Student Name in Bold – </a:t>
            </a:r>
            <a:r>
              <a:rPr lang="en-US" sz="5000" dirty="0" err="1"/>
              <a:t>email@not.in.bold</a:t>
            </a:r>
            <a:endParaRPr lang="en-US" sz="5000" dirty="0"/>
          </a:p>
          <a:p>
            <a:pPr algn="ctr"/>
            <a:r>
              <a:rPr lang="en-US" sz="5000" i="1" dirty="0"/>
              <a:t>Advisor: </a:t>
            </a:r>
            <a:r>
              <a:rPr lang="en-US" sz="5000" dirty="0"/>
              <a:t>[</a:t>
            </a:r>
            <a:r>
              <a:rPr lang="en-US" sz="5000" b="1" dirty="0"/>
              <a:t>Dr.</a:t>
            </a:r>
            <a:r>
              <a:rPr lang="en-US" sz="5000" dirty="0"/>
              <a:t>]</a:t>
            </a:r>
            <a:r>
              <a:rPr lang="en-US" sz="5000" b="1" dirty="0"/>
              <a:t> Name in Bold [,Ph.D.] [</a:t>
            </a:r>
            <a:r>
              <a:rPr lang="en-US" sz="5000" dirty="0"/>
              <a:t>optional: emeritus/adjunct/associate/etc.</a:t>
            </a:r>
            <a:r>
              <a:rPr lang="en-US" sz="5000" b="1" dirty="0"/>
              <a:t>] – </a:t>
            </a:r>
            <a:r>
              <a:rPr lang="en-US" sz="5000" dirty="0" err="1"/>
              <a:t>optional@email</a:t>
            </a:r>
            <a:r>
              <a:rPr lang="en-US" sz="5000" dirty="0"/>
              <a:t/>
            </a:r>
            <a:br>
              <a:rPr lang="en-US" sz="5000" dirty="0"/>
            </a:br>
            <a:r>
              <a:rPr lang="en-US" sz="5000" i="1" dirty="0"/>
              <a:t>Department, University</a:t>
            </a:r>
          </a:p>
          <a:p>
            <a:pPr algn="ctr"/>
            <a:r>
              <a:rPr lang="en-US" sz="5000" i="1" dirty="0" smtClean="0"/>
              <a:t>Degree type (BS, MS, PhD, etc.): </a:t>
            </a:r>
            <a:r>
              <a:rPr lang="en-US" sz="5000" b="1" i="1" smtClean="0"/>
              <a:t>Target Completion Date-in-bold</a:t>
            </a:r>
            <a:endParaRPr lang="en-US" sz="5000" b="1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" y="23698200"/>
            <a:ext cx="9509760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0" b="1" dirty="0">
                <a:solidFill>
                  <a:srgbClr val="8BC53F"/>
                </a:solidFill>
              </a:rPr>
              <a:t>Research Details</a:t>
            </a:r>
          </a:p>
        </p:txBody>
      </p:sp>
      <p:sp>
        <p:nvSpPr>
          <p:cNvPr id="20" name="Rectangle 19"/>
          <p:cNvSpPr>
            <a:spLocks/>
          </p:cNvSpPr>
          <p:nvPr/>
        </p:nvSpPr>
        <p:spPr>
          <a:xfrm>
            <a:off x="685800" y="685800"/>
            <a:ext cx="6400800" cy="64008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Logo of your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University or Institution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About 7” </a:t>
            </a:r>
            <a:r>
              <a:rPr lang="en-US" sz="4000" dirty="0">
                <a:solidFill>
                  <a:schemeClr val="tx1"/>
                </a:solidFill>
                <a:latin typeface="GE Inspira"/>
              </a:rPr>
              <a:t>×</a:t>
            </a:r>
            <a:r>
              <a:rPr lang="en-US" sz="4000" dirty="0">
                <a:solidFill>
                  <a:schemeClr val="tx1"/>
                </a:solidFill>
              </a:rPr>
              <a:t> 7”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25730431" y="685800"/>
            <a:ext cx="6603539" cy="6400800"/>
            <a:chOff x="25730431" y="685800"/>
            <a:chExt cx="6603539" cy="6400800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31800" y="685800"/>
              <a:ext cx="6400800" cy="1282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Rectangle 13"/>
            <p:cNvSpPr/>
            <p:nvPr/>
          </p:nvSpPr>
          <p:spPr>
            <a:xfrm>
              <a:off x="25730431" y="3547170"/>
              <a:ext cx="6603539" cy="3539430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4200" cap="none" spc="0" dirty="0">
                  <a:ln w="12700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Arial Rounded MT Bold" pitchFamily="34" charset="0"/>
                </a:rPr>
                <a:t>Annual conference of the</a:t>
              </a:r>
              <a:br>
                <a:rPr lang="en-US" sz="4200" cap="none" spc="0" dirty="0">
                  <a:ln w="12700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Arial Rounded MT Bold" pitchFamily="34" charset="0"/>
                </a:rPr>
              </a:br>
              <a:r>
                <a:rPr lang="en-US" sz="4200" cap="none" spc="0" dirty="0">
                  <a:ln w="12700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Arial Rounded MT Bold" pitchFamily="34" charset="0"/>
                </a:rPr>
                <a:t>Prognostics and Health</a:t>
              </a:r>
              <a:br>
                <a:rPr lang="en-US" sz="4200" cap="none" spc="0" dirty="0">
                  <a:ln w="12700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Arial Rounded MT Bold" pitchFamily="34" charset="0"/>
                </a:rPr>
              </a:br>
              <a:r>
                <a:rPr lang="en-US" sz="4200" cap="none" spc="0" dirty="0">
                  <a:ln w="12700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Arial Rounded MT Bold" pitchFamily="34" charset="0"/>
                </a:rPr>
                <a:t>Management Society</a:t>
              </a:r>
            </a:p>
            <a:p>
              <a:pPr algn="ctr"/>
              <a:endParaRPr lang="en-US" sz="2000" cap="none" spc="0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itchFamily="34" charset="0"/>
              </a:endParaRPr>
            </a:p>
            <a:p>
              <a:pPr algn="ctr"/>
              <a:r>
                <a:rPr lang="en-US" sz="4200" cap="none" spc="0" dirty="0">
                  <a:ln w="12700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Arial Rounded MT Bold" pitchFamily="34" charset="0"/>
                </a:rPr>
                <a:t>September 24-27, 2018</a:t>
              </a:r>
            </a:p>
            <a:p>
              <a:pPr algn="ctr"/>
              <a:r>
                <a:rPr lang="en-US" sz="4200" cap="none" spc="0" dirty="0">
                  <a:ln w="12700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Arial Rounded MT Bold" pitchFamily="34" charset="0"/>
                </a:rPr>
                <a:t>Philadelphia, PA</a:t>
              </a: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685800" y="7772400"/>
            <a:ext cx="15087600" cy="7543800"/>
          </a:xfrm>
          <a:prstGeom prst="rect">
            <a:avLst/>
          </a:prstGeom>
          <a:noFill/>
          <a:ln w="19050"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en-US" sz="6000" b="1" dirty="0">
                <a:solidFill>
                  <a:srgbClr val="8BC53F"/>
                </a:solidFill>
              </a:rPr>
              <a:t>Research Objective</a:t>
            </a:r>
            <a:endParaRPr lang="en-US" sz="6000" b="1" i="1" dirty="0">
              <a:solidFill>
                <a:srgbClr val="8BC53F"/>
              </a:solidFill>
            </a:endParaRPr>
          </a:p>
          <a:p>
            <a:r>
              <a:rPr lang="en-US" sz="5400" dirty="0"/>
              <a:t>Consider a single sentence (10-12 words) in bold (color font if desired), followed by another paragraph (not in bold, and in black font) describing a problem (in industry?) for which your research will provide relief or a solution.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459202" y="7772400"/>
            <a:ext cx="0" cy="15773400"/>
          </a:xfrm>
          <a:prstGeom prst="line">
            <a:avLst/>
          </a:prstGeom>
          <a:ln w="38100">
            <a:solidFill>
              <a:srgbClr val="8BC5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85800" y="16002000"/>
            <a:ext cx="15087600" cy="7543800"/>
          </a:xfrm>
          <a:prstGeom prst="rect">
            <a:avLst/>
          </a:prstGeom>
          <a:noFill/>
          <a:ln w="19050"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en-US" sz="6000" b="1" dirty="0">
                <a:solidFill>
                  <a:srgbClr val="8BC53F"/>
                </a:solidFill>
              </a:rPr>
              <a:t>Expected Contributions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5400" dirty="0"/>
              <a:t>Elaborate on how your research mitigates/solves the problem you just described above.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5400" dirty="0"/>
              <a:t>You may want to use bullets to make succinct and strong points.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5400" dirty="0"/>
              <a:t>Try to use numbers as possible, to quantify the benefits of your solution (e.g., x% faster, dollar savings, etc.)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685800" y="15773400"/>
            <a:ext cx="15773400" cy="0"/>
          </a:xfrm>
          <a:prstGeom prst="line">
            <a:avLst/>
          </a:prstGeom>
          <a:ln w="38100">
            <a:solidFill>
              <a:srgbClr val="8BC5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7240180" y="7772400"/>
            <a:ext cx="15087600" cy="7543800"/>
          </a:xfrm>
          <a:prstGeom prst="rect">
            <a:avLst/>
          </a:prstGeom>
          <a:noFill/>
          <a:ln w="19050"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en-US" sz="6000" b="1" dirty="0">
                <a:solidFill>
                  <a:srgbClr val="8BC53F"/>
                </a:solidFill>
              </a:rPr>
              <a:t>State of Research</a:t>
            </a:r>
          </a:p>
          <a:p>
            <a:r>
              <a:rPr lang="en-US" sz="5400" dirty="0"/>
              <a:t>Discuss the work you have completed to-date. Describe your successes and experiments. Consider using </a:t>
            </a:r>
            <a:r>
              <a:rPr lang="en-US" sz="5400" u="sng" dirty="0"/>
              <a:t>examples and results.</a:t>
            </a:r>
          </a:p>
          <a:p>
            <a:r>
              <a:rPr lang="en-US" sz="5400" dirty="0"/>
              <a:t>Use numbers or small images as possible.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7145000" y="16002000"/>
            <a:ext cx="15087600" cy="7543800"/>
          </a:xfrm>
          <a:prstGeom prst="rect">
            <a:avLst/>
          </a:prstGeom>
          <a:noFill/>
          <a:ln w="19050"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en-US" sz="6000" b="1" dirty="0">
                <a:solidFill>
                  <a:srgbClr val="8BC53F"/>
                </a:solidFill>
              </a:rPr>
              <a:t>Next Steps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5400" dirty="0"/>
              <a:t>First, talk about remaining work on your research (i.e., what else is needed until you graduate)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5400" dirty="0"/>
              <a:t>Then you can also talk about how one could expect this research to evolve over the years.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5400" dirty="0"/>
              <a:t>You can close with your aspirations for when you graduate (i.e., if you are looking for opportunities, you can state how you and your research could contribute within a company)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685800" y="24917400"/>
            <a:ext cx="31546800" cy="0"/>
          </a:xfrm>
          <a:prstGeom prst="line">
            <a:avLst/>
          </a:prstGeom>
          <a:ln w="38100">
            <a:solidFill>
              <a:srgbClr val="8BC5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6459200" y="15773400"/>
            <a:ext cx="15773400" cy="0"/>
          </a:xfrm>
          <a:prstGeom prst="line">
            <a:avLst/>
          </a:prstGeom>
          <a:ln w="38100">
            <a:solidFill>
              <a:srgbClr val="8BC5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85800" y="40538400"/>
            <a:ext cx="22390331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0" b="1" dirty="0">
                <a:solidFill>
                  <a:srgbClr val="8BC53F"/>
                </a:solidFill>
              </a:rPr>
              <a:t>Acknowledgments and References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685800" y="41477208"/>
            <a:ext cx="31546800" cy="0"/>
          </a:xfrm>
          <a:prstGeom prst="line">
            <a:avLst/>
          </a:prstGeom>
          <a:ln w="38100">
            <a:solidFill>
              <a:srgbClr val="8BC5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85800" y="41513760"/>
            <a:ext cx="31470600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5400" dirty="0"/>
              <a:t>Acknowledge funding, support or collaboration from government, institutions, etc.</a:t>
            </a:r>
          </a:p>
          <a:p>
            <a:r>
              <a:rPr lang="en-US" sz="5400" dirty="0"/>
              <a:t>Consider listing papers related to this work from the involved authors.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109581" y="28803600"/>
            <a:ext cx="30778875" cy="7060394"/>
          </a:xfrm>
          <a:prstGeom prst="rect">
            <a:avLst/>
          </a:prstGeom>
          <a:noFill/>
        </p:spPr>
        <p:txBody>
          <a:bodyPr wrap="none" lIns="438912" tIns="219456" rIns="438912" bIns="219456" rtlCol="0">
            <a:spAutoFit/>
          </a:bodyPr>
          <a:lstStyle/>
          <a:p>
            <a:r>
              <a:rPr lang="en-US" dirty="0"/>
              <a:t>This area intended for you to describe your work in more detail.</a:t>
            </a:r>
          </a:p>
          <a:p>
            <a:r>
              <a:rPr lang="en-US" dirty="0"/>
              <a:t>Remember that pictures speak more than words.</a:t>
            </a:r>
          </a:p>
          <a:p>
            <a:r>
              <a:rPr lang="en-US" dirty="0"/>
              <a:t>You can attract interest with good visuals, and then talk about your</a:t>
            </a:r>
          </a:p>
          <a:p>
            <a:r>
              <a:rPr lang="en-US" dirty="0"/>
              <a:t>work and ideas during the poster presentation session.</a:t>
            </a:r>
          </a:p>
          <a:p>
            <a:r>
              <a:rPr lang="en-US" dirty="0"/>
              <a:t>You can always write a follow-on paper with more details!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0" y="-838200"/>
            <a:ext cx="32803856" cy="44729400"/>
            <a:chOff x="0" y="-838200"/>
            <a:chExt cx="32803856" cy="44729400"/>
          </a:xfrm>
        </p:grpSpPr>
        <p:sp>
          <p:nvSpPr>
            <p:cNvPr id="50" name="Rounded Rectangular Callout 49"/>
            <p:cNvSpPr/>
            <p:nvPr/>
          </p:nvSpPr>
          <p:spPr>
            <a:xfrm>
              <a:off x="6217920" y="609600"/>
              <a:ext cx="5103097" cy="2862154"/>
            </a:xfrm>
            <a:prstGeom prst="wedgeRoundRectCallout">
              <a:avLst>
                <a:gd name="adj1" fmla="val -24218"/>
                <a:gd name="adj2" fmla="val 118629"/>
                <a:gd name="adj3" fmla="val 16667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/>
                <a:t>Remove all bubbles/captions prior to printing!</a:t>
              </a:r>
            </a:p>
          </p:txBody>
        </p:sp>
        <p:sp>
          <p:nvSpPr>
            <p:cNvPr id="55" name="Rounded Rectangular Callout 54"/>
            <p:cNvSpPr/>
            <p:nvPr/>
          </p:nvSpPr>
          <p:spPr>
            <a:xfrm>
              <a:off x="5842114" y="5275213"/>
              <a:ext cx="4774969" cy="1940957"/>
            </a:xfrm>
            <a:prstGeom prst="wedgeRoundRectCallout">
              <a:avLst>
                <a:gd name="adj1" fmla="val -36498"/>
                <a:gd name="adj2" fmla="val 96746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en-US" sz="5400" b="1" dirty="0"/>
                <a:t>Keep these section titles</a:t>
              </a:r>
            </a:p>
          </p:txBody>
        </p:sp>
        <p:sp>
          <p:nvSpPr>
            <p:cNvPr id="56" name="Rounded Rectangular Callout 55"/>
            <p:cNvSpPr/>
            <p:nvPr/>
          </p:nvSpPr>
          <p:spPr>
            <a:xfrm>
              <a:off x="28028887" y="12000309"/>
              <a:ext cx="4774969" cy="2553891"/>
            </a:xfrm>
            <a:prstGeom prst="wedgeRoundRectCallout">
              <a:avLst>
                <a:gd name="adj1" fmla="val -38094"/>
                <a:gd name="adj2" fmla="val 88712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en-US" sz="4800" b="1" dirty="0"/>
                <a:t>Keep separation lines (move if needed)</a:t>
              </a:r>
            </a:p>
          </p:txBody>
        </p:sp>
        <p:sp>
          <p:nvSpPr>
            <p:cNvPr id="58" name="Rounded Rectangular Callout 57"/>
            <p:cNvSpPr/>
            <p:nvPr/>
          </p:nvSpPr>
          <p:spPr>
            <a:xfrm>
              <a:off x="0" y="12642294"/>
              <a:ext cx="22642035" cy="2826306"/>
            </a:xfrm>
            <a:prstGeom prst="wedgeRoundRectCallout">
              <a:avLst>
                <a:gd name="adj1" fmla="val 2691"/>
                <a:gd name="adj2" fmla="val -71481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45720" rIns="45720" rtlCol="0" anchor="ctr">
              <a:spAutoFit/>
            </a:bodyPr>
            <a:lstStyle/>
            <a:p>
              <a:pPr algn="ctr"/>
              <a:r>
                <a:rPr lang="en-US" sz="4000" b="1" dirty="0"/>
                <a:t>There are 4 text boxes for the main 4 description sections. We suggest (but not require) keeping the font size as shown.  You can resize the boxes and move the separation lines as needed, but keep the 4 sections in this order, with their individual titles. More than concise, you may want to be </a:t>
              </a:r>
              <a:r>
                <a:rPr lang="en-US" sz="4000" b="1" u="sng" dirty="0"/>
                <a:t>pithy</a:t>
              </a:r>
              <a:r>
                <a:rPr lang="en-US" sz="4000" b="1" dirty="0"/>
                <a:t> to make a stronger impression. You can always talk more about your work during the presentation session.</a:t>
              </a:r>
            </a:p>
          </p:txBody>
        </p:sp>
        <p:sp>
          <p:nvSpPr>
            <p:cNvPr id="59" name="Rounded Rectangular Callout 58"/>
            <p:cNvSpPr/>
            <p:nvPr/>
          </p:nvSpPr>
          <p:spPr>
            <a:xfrm>
              <a:off x="21539662" y="581342"/>
              <a:ext cx="3377738" cy="2860358"/>
            </a:xfrm>
            <a:prstGeom prst="wedgeRoundRectCallout">
              <a:avLst>
                <a:gd name="adj1" fmla="val 91328"/>
                <a:gd name="adj2" fmla="val -3855"/>
                <a:gd name="adj3" fmla="val 16667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en-US" sz="5400" b="1" dirty="0"/>
                <a:t>Do not modify this area</a:t>
              </a:r>
            </a:p>
          </p:txBody>
        </p:sp>
        <p:sp>
          <p:nvSpPr>
            <p:cNvPr id="60" name="Rounded Rectangular Callout 59"/>
            <p:cNvSpPr/>
            <p:nvPr/>
          </p:nvSpPr>
          <p:spPr>
            <a:xfrm>
              <a:off x="548640" y="5912912"/>
              <a:ext cx="4774969" cy="1736646"/>
            </a:xfrm>
            <a:prstGeom prst="wedgeRoundRectCallout">
              <a:avLst>
                <a:gd name="adj1" fmla="val -54850"/>
                <a:gd name="adj2" fmla="val -132919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en-US" sz="4800" b="1" dirty="0"/>
                <a:t>Margins are 0.75” all around</a:t>
              </a:r>
            </a:p>
          </p:txBody>
        </p:sp>
        <p:sp>
          <p:nvSpPr>
            <p:cNvPr id="64" name="Rounded Rectangular Callout 63"/>
            <p:cNvSpPr/>
            <p:nvPr/>
          </p:nvSpPr>
          <p:spPr>
            <a:xfrm>
              <a:off x="10248898" y="23698200"/>
              <a:ext cx="13373102" cy="1021556"/>
            </a:xfrm>
            <a:prstGeom prst="wedgeRoundRectCallout">
              <a:avLst>
                <a:gd name="adj1" fmla="val -60530"/>
                <a:gd name="adj2" fmla="val -9646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r>
                <a:rPr lang="en-US" sz="5400" b="1" dirty="0"/>
                <a:t>Keep section title and separation line under it</a:t>
              </a:r>
            </a:p>
          </p:txBody>
        </p:sp>
        <p:sp>
          <p:nvSpPr>
            <p:cNvPr id="65" name="Rounded Rectangular Callout 64"/>
            <p:cNvSpPr/>
            <p:nvPr/>
          </p:nvSpPr>
          <p:spPr>
            <a:xfrm>
              <a:off x="22796859" y="5027563"/>
              <a:ext cx="4025541" cy="3507343"/>
            </a:xfrm>
            <a:prstGeom prst="wedgeRoundRectCallout">
              <a:avLst>
                <a:gd name="adj1" fmla="val -53700"/>
                <a:gd name="adj2" fmla="val -69241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en-US" sz="4000" b="1" dirty="0"/>
                <a:t>Remove auto-links from email addresses (i.e., remove underline)</a:t>
              </a:r>
            </a:p>
          </p:txBody>
        </p:sp>
        <p:sp>
          <p:nvSpPr>
            <p:cNvPr id="63" name="Rounded Rectangular Callout 62"/>
            <p:cNvSpPr/>
            <p:nvPr/>
          </p:nvSpPr>
          <p:spPr>
            <a:xfrm>
              <a:off x="22885631" y="13375243"/>
              <a:ext cx="4774969" cy="1940957"/>
            </a:xfrm>
            <a:prstGeom prst="wedgeRoundRectCallout">
              <a:avLst>
                <a:gd name="adj1" fmla="val -70968"/>
                <a:gd name="adj2" fmla="val 112450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en-US" sz="5400" b="1" dirty="0"/>
                <a:t>Keep section titles</a:t>
              </a:r>
            </a:p>
          </p:txBody>
        </p:sp>
        <p:sp>
          <p:nvSpPr>
            <p:cNvPr id="67" name="Rounded Rectangular Callout 66"/>
            <p:cNvSpPr/>
            <p:nvPr/>
          </p:nvSpPr>
          <p:spPr>
            <a:xfrm>
              <a:off x="27596973" y="23545800"/>
              <a:ext cx="4774969" cy="1736646"/>
            </a:xfrm>
            <a:prstGeom prst="wedgeRoundRectCallout">
              <a:avLst>
                <a:gd name="adj1" fmla="val 52868"/>
                <a:gd name="adj2" fmla="val -170215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en-US" sz="4800" b="1" dirty="0"/>
                <a:t>Margins are 0.75” all around</a:t>
              </a:r>
            </a:p>
          </p:txBody>
        </p:sp>
        <p:sp>
          <p:nvSpPr>
            <p:cNvPr id="68" name="Rounded Rectangular Callout 67"/>
            <p:cNvSpPr/>
            <p:nvPr/>
          </p:nvSpPr>
          <p:spPr>
            <a:xfrm>
              <a:off x="26644715" y="39472910"/>
              <a:ext cx="4774969" cy="2553891"/>
            </a:xfrm>
            <a:prstGeom prst="wedgeRoundRectCallout">
              <a:avLst>
                <a:gd name="adj1" fmla="val 68028"/>
                <a:gd name="adj2" fmla="val 98316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en-US" sz="4800" b="1" dirty="0"/>
                <a:t>Keep to 0.75” margin all around</a:t>
              </a:r>
            </a:p>
          </p:txBody>
        </p:sp>
        <p:sp>
          <p:nvSpPr>
            <p:cNvPr id="69" name="Rounded Rectangular Callout 68"/>
            <p:cNvSpPr/>
            <p:nvPr/>
          </p:nvSpPr>
          <p:spPr>
            <a:xfrm>
              <a:off x="154824" y="37566600"/>
              <a:ext cx="4774969" cy="2553891"/>
            </a:xfrm>
            <a:prstGeom prst="wedgeRoundRectCallout">
              <a:avLst>
                <a:gd name="adj1" fmla="val -42882"/>
                <a:gd name="adj2" fmla="val 72955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en-US" sz="4800" b="1" dirty="0"/>
                <a:t>Keep to 0.75” margin all around</a:t>
              </a:r>
            </a:p>
          </p:txBody>
        </p:sp>
        <p:sp>
          <p:nvSpPr>
            <p:cNvPr id="74" name="Rounded Rectangular Callout 73"/>
            <p:cNvSpPr/>
            <p:nvPr/>
          </p:nvSpPr>
          <p:spPr>
            <a:xfrm>
              <a:off x="15913331" y="-838200"/>
              <a:ext cx="13030200" cy="1021554"/>
            </a:xfrm>
            <a:prstGeom prst="wedgeRoundRectCallout">
              <a:avLst>
                <a:gd name="adj1" fmla="val -20435"/>
                <a:gd name="adj2" fmla="val 104899"/>
                <a:gd name="adj3" fmla="val 16667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5400" b="1" dirty="0"/>
                <a:t>Poster size is 36” x 48”, portrait orientation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85800" y="43205400"/>
              <a:ext cx="16459200" cy="6858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0.75” Margin reference (Remove this box prior to printing)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CCD0DD12-3C74-874B-8C53-4DAFA813C3ED}"/>
              </a:ext>
            </a:extLst>
          </p:cNvPr>
          <p:cNvGrpSpPr/>
          <p:nvPr/>
        </p:nvGrpSpPr>
        <p:grpSpPr>
          <a:xfrm>
            <a:off x="26800069" y="1873287"/>
            <a:ext cx="4755791" cy="1479513"/>
            <a:chOff x="26800069" y="1873287"/>
            <a:chExt cx="4755791" cy="1479513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62C3BD93-D411-1843-8024-452A132F8F65}"/>
                </a:ext>
              </a:extLst>
            </p:cNvPr>
            <p:cNvSpPr/>
            <p:nvPr/>
          </p:nvSpPr>
          <p:spPr>
            <a:xfrm>
              <a:off x="26800070" y="1873287"/>
              <a:ext cx="4755789" cy="85408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4950" b="1" spc="140" noProof="1">
                  <a:ln w="12700" cmpd="sng">
                    <a:noFill/>
                    <a:prstDash val="solid"/>
                  </a:ln>
                  <a:solidFill>
                    <a:srgbClr val="8BC53F">
                      <a:alpha val="5000"/>
                    </a:srgbClr>
                  </a:solidFill>
                  <a:effectLst>
                    <a:glow rad="63500">
                      <a:srgbClr val="8BC53F">
                        <a:alpha val="5000"/>
                      </a:srgbClr>
                    </a:glow>
                    <a:outerShdw blurRad="50800" dist="50800" dir="5400000" algn="ctr" rotWithShape="0">
                      <a:schemeClr val="bg1"/>
                    </a:outerShdw>
                  </a:effectLst>
                  <a:latin typeface="Arial Rounded MT Bold" pitchFamily="34" charset="0"/>
                </a:rPr>
                <a:t>student</a:t>
              </a:r>
              <a:r>
                <a:rPr lang="en-US" sz="4950" b="1" spc="140" noProof="1">
                  <a:ln w="12700" cmpd="sng">
                    <a:noFill/>
                    <a:prstDash val="solid"/>
                  </a:ln>
                  <a:solidFill>
                    <a:schemeClr val="tx1">
                      <a:alpha val="5000"/>
                    </a:schemeClr>
                  </a:solidFill>
                  <a:effectLst>
                    <a:glow rad="63500">
                      <a:srgbClr val="8BC53F">
                        <a:alpha val="5000"/>
                      </a:srgbClr>
                    </a:glow>
                    <a:outerShdw blurRad="50800" dist="50800" dir="5400000" algn="ctr" rotWithShape="0">
                      <a:schemeClr val="bg1"/>
                    </a:outerShdw>
                  </a:effectLst>
                  <a:latin typeface="Arial Rounded MT Bold" pitchFamily="34" charset="0"/>
                </a:rPr>
                <a:t>poster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xmlns="" id="{B4D36F12-755B-F440-BB7B-27D946A5C8F5}"/>
                </a:ext>
              </a:extLst>
            </p:cNvPr>
            <p:cNvSpPr/>
            <p:nvPr/>
          </p:nvSpPr>
          <p:spPr>
            <a:xfrm>
              <a:off x="26800069" y="2041520"/>
              <a:ext cx="4755789" cy="85408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4950" b="1" spc="140" noProof="1">
                  <a:ln w="12700" cmpd="sng">
                    <a:noFill/>
                    <a:prstDash val="solid"/>
                  </a:ln>
                  <a:solidFill>
                    <a:srgbClr val="8BC53F">
                      <a:alpha val="10000"/>
                    </a:srgbClr>
                  </a:solidFill>
                  <a:effectLst>
                    <a:glow rad="63500">
                      <a:srgbClr val="8BC53F">
                        <a:alpha val="10000"/>
                      </a:srgbClr>
                    </a:glow>
                    <a:outerShdw blurRad="50800" dist="50800" dir="5400000" algn="ctr" rotWithShape="0">
                      <a:schemeClr val="bg1"/>
                    </a:outerShdw>
                  </a:effectLst>
                  <a:latin typeface="Arial Rounded MT Bold" pitchFamily="34" charset="0"/>
                </a:rPr>
                <a:t>student</a:t>
              </a:r>
              <a:r>
                <a:rPr lang="en-US" sz="4950" b="1" spc="140" noProof="1">
                  <a:ln w="12700" cmpd="sng">
                    <a:noFill/>
                    <a:prstDash val="solid"/>
                  </a:ln>
                  <a:solidFill>
                    <a:schemeClr val="tx1">
                      <a:alpha val="10000"/>
                    </a:schemeClr>
                  </a:solidFill>
                  <a:effectLst>
                    <a:glow rad="63500">
                      <a:srgbClr val="8BC53F">
                        <a:alpha val="10000"/>
                      </a:srgbClr>
                    </a:glow>
                    <a:outerShdw blurRad="50800" dist="50800" dir="5400000" algn="ctr" rotWithShape="0">
                      <a:schemeClr val="bg1"/>
                    </a:outerShdw>
                  </a:effectLst>
                  <a:latin typeface="Arial Rounded MT Bold" pitchFamily="34" charset="0"/>
                </a:rPr>
                <a:t>poster</a:t>
              </a: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xmlns="" id="{E917644D-5BEC-254B-93AD-27E997743BC2}"/>
                </a:ext>
              </a:extLst>
            </p:cNvPr>
            <p:cNvSpPr/>
            <p:nvPr/>
          </p:nvSpPr>
          <p:spPr>
            <a:xfrm>
              <a:off x="26800070" y="2270120"/>
              <a:ext cx="4755789" cy="85408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4950" b="1" spc="140" noProof="1">
                  <a:ln w="12700" cmpd="sng">
                    <a:noFill/>
                    <a:prstDash val="solid"/>
                  </a:ln>
                  <a:solidFill>
                    <a:schemeClr val="bg1">
                      <a:alpha val="20000"/>
                    </a:schemeClr>
                  </a:solidFill>
                  <a:effectLst>
                    <a:glow rad="63500">
                      <a:srgbClr val="8BC53F">
                        <a:alpha val="20000"/>
                      </a:srgbClr>
                    </a:glow>
                    <a:outerShdw blurRad="50800" dist="50800" dir="5400000" algn="ctr" rotWithShape="0">
                      <a:schemeClr val="bg1"/>
                    </a:outerShdw>
                  </a:effectLst>
                  <a:latin typeface="Arial Rounded MT Bold" pitchFamily="34" charset="0"/>
                </a:rPr>
                <a:t>student</a:t>
              </a:r>
              <a:r>
                <a:rPr lang="en-US" sz="4950" b="1" spc="140" noProof="1">
                  <a:ln w="12700" cmpd="sng">
                    <a:noFill/>
                    <a:prstDash val="solid"/>
                  </a:ln>
                  <a:solidFill>
                    <a:schemeClr val="tx1">
                      <a:alpha val="20000"/>
                    </a:schemeClr>
                  </a:solidFill>
                  <a:effectLst>
                    <a:glow rad="63500">
                      <a:srgbClr val="8BC53F">
                        <a:alpha val="20000"/>
                      </a:srgbClr>
                    </a:glow>
                    <a:outerShdw blurRad="50800" dist="50800" dir="5400000" algn="ctr" rotWithShape="0">
                      <a:schemeClr val="bg1"/>
                    </a:outerShdw>
                  </a:effectLst>
                  <a:latin typeface="Arial Rounded MT Bold" pitchFamily="34" charset="0"/>
                </a:rPr>
                <a:t>poster</a:t>
              </a: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xmlns="" id="{5C93E722-F4CD-5F4D-B7BE-0996288F9269}"/>
                </a:ext>
              </a:extLst>
            </p:cNvPr>
            <p:cNvSpPr/>
            <p:nvPr/>
          </p:nvSpPr>
          <p:spPr>
            <a:xfrm>
              <a:off x="26800071" y="2498720"/>
              <a:ext cx="4755789" cy="85408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4950" b="1" spc="140" noProof="1">
                  <a:ln w="12700" cmpd="sng">
                    <a:noFill/>
                    <a:prstDash val="solid"/>
                  </a:ln>
                  <a:solidFill>
                    <a:srgbClr val="8BC53F"/>
                  </a:solidFill>
                  <a:effectLst>
                    <a:glow rad="63500">
                      <a:srgbClr val="8BC53F">
                        <a:alpha val="40000"/>
                      </a:srgbClr>
                    </a:glow>
                    <a:outerShdw blurRad="50800" dist="50800" dir="5400000" algn="ctr" rotWithShape="0">
                      <a:schemeClr val="bg1"/>
                    </a:outerShdw>
                  </a:effectLst>
                  <a:latin typeface="Arial Rounded MT Bold" pitchFamily="34" charset="0"/>
                </a:rPr>
                <a:t>student</a:t>
              </a:r>
              <a:r>
                <a:rPr lang="en-US" sz="4950" b="1" spc="140" noProof="1">
                  <a:ln w="12700" cmpd="sng">
                    <a:noFill/>
                    <a:prstDash val="solid"/>
                  </a:ln>
                  <a:effectLst>
                    <a:glow rad="63500">
                      <a:srgbClr val="8BC53F">
                        <a:alpha val="40000"/>
                      </a:srgbClr>
                    </a:glow>
                    <a:outerShdw blurRad="50800" dist="50800" dir="5400000" algn="ctr" rotWithShape="0">
                      <a:schemeClr val="bg1"/>
                    </a:outerShdw>
                  </a:effectLst>
                  <a:latin typeface="Arial Rounded MT Bold" pitchFamily="34" charset="0"/>
                </a:rPr>
                <a:t>poster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5497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522</Words>
  <Application>Microsoft Macintosh PowerPoint</Application>
  <PresentationFormat>Custom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 Rounded MT Bold</vt:lpstr>
      <vt:lpstr>Calibri</vt:lpstr>
      <vt:lpstr>GE Inspira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Nicholas Propes</dc:creator>
  <cp:lastModifiedBy>Coble, Jamie Baalis</cp:lastModifiedBy>
  <cp:revision>50</cp:revision>
  <dcterms:created xsi:type="dcterms:W3CDTF">2012-07-25T20:20:04Z</dcterms:created>
  <dcterms:modified xsi:type="dcterms:W3CDTF">2019-05-21T20:56:17Z</dcterms:modified>
</cp:coreProperties>
</file>